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46" r:id="rId3"/>
    <p:sldId id="355" r:id="rId4"/>
    <p:sldId id="343" r:id="rId5"/>
    <p:sldId id="366" r:id="rId6"/>
    <p:sldId id="349" r:id="rId7"/>
    <p:sldId id="357" r:id="rId8"/>
    <p:sldId id="367" r:id="rId9"/>
    <p:sldId id="368" r:id="rId10"/>
    <p:sldId id="363" r:id="rId11"/>
    <p:sldId id="360" r:id="rId12"/>
    <p:sldId id="377" r:id="rId13"/>
    <p:sldId id="335" r:id="rId14"/>
    <p:sldId id="372" r:id="rId15"/>
    <p:sldId id="371" r:id="rId16"/>
    <p:sldId id="373" r:id="rId17"/>
    <p:sldId id="374" r:id="rId18"/>
    <p:sldId id="375" r:id="rId19"/>
    <p:sldId id="370" r:id="rId20"/>
    <p:sldId id="376" r:id="rId21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F7F7F"/>
    <a:srgbClr val="F2F2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851" autoAdjust="0"/>
    <p:restoredTop sz="51706" autoAdjust="0"/>
  </p:normalViewPr>
  <p:slideViewPr>
    <p:cSldViewPr>
      <p:cViewPr varScale="1">
        <p:scale>
          <a:sx n="35" d="100"/>
          <a:sy n="35" d="100"/>
        </p:scale>
        <p:origin x="2232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2823" y="4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2FE-B26E-4933-89FB-D19922B8EE39}" type="datetimeFigureOut">
              <a:rPr lang="en-AU" smtClean="0"/>
              <a:pPr/>
              <a:t>16/12/2018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625A-644C-435C-89AD-6010A46AF4B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15003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53024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530079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760485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630249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402434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726836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525376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670348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96279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624154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551645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919939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947987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85337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602433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2216196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2992984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482476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141503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  <a:lvl2pPr>
              <a:defRPr>
                <a:latin typeface="Arial Rounded MT Bold" panose="020F0704030504030204" pitchFamily="34" charset="0"/>
              </a:defRPr>
            </a:lvl2pPr>
            <a:lvl3pPr>
              <a:defRPr>
                <a:latin typeface="Arial Rounded MT Bold" panose="020F0704030504030204" pitchFamily="34" charset="0"/>
              </a:defRPr>
            </a:lvl3pPr>
            <a:lvl4pPr>
              <a:defRPr>
                <a:latin typeface="Arial Rounded MT Bold" panose="020F0704030504030204" pitchFamily="34" charset="0"/>
              </a:defRPr>
            </a:lvl4pPr>
            <a:lvl5pPr>
              <a:defRPr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Mature Sons of the House:</a:t>
            </a:r>
            <a:br>
              <a:rPr lang="en-AU" sz="3600" dirty="0"/>
            </a:br>
            <a:r>
              <a:rPr lang="en-AU" sz="3600" dirty="0"/>
              <a:t>Set your mind on things above</a:t>
            </a:r>
            <a:br>
              <a:rPr lang="en-AU" sz="3600" dirty="0"/>
            </a:br>
            <a:endParaRPr lang="en-US" sz="28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Col 3:1-17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16/12/18</a:t>
            </a:r>
          </a:p>
        </p:txBody>
      </p:sp>
    </p:spTree>
    <p:extLst>
      <p:ext uri="{BB962C8B-B14F-4D97-AF65-F5344CB8AC3E}">
        <p14:creationId xmlns:p14="http://schemas.microsoft.com/office/powerpoint/2010/main" xmlns="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48A981-E431-42A6-9705-46FA7D1E7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BFD259-93B9-4F7B-93DC-24FE2842B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BDC3069-28CC-47A0-9FD3-A5CE70A15C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900" t="15000" r="6688" b="5201"/>
          <a:stretch/>
        </p:blipFill>
        <p:spPr>
          <a:xfrm>
            <a:off x="0" y="44624"/>
            <a:ext cx="9144000" cy="56886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B8FEFE-F541-40B1-A8BF-C300C2AA0D4E}"/>
              </a:ext>
            </a:extLst>
          </p:cNvPr>
          <p:cNvSpPr txBox="1"/>
          <p:nvPr/>
        </p:nvSpPr>
        <p:spPr>
          <a:xfrm>
            <a:off x="3051936" y="3284984"/>
            <a:ext cx="3040128" cy="646331"/>
          </a:xfrm>
          <a:prstGeom prst="rect">
            <a:avLst/>
          </a:prstGeom>
          <a:solidFill>
            <a:schemeClr val="bg1">
              <a:lumMod val="50000"/>
              <a:alpha val="25098"/>
            </a:schemeClr>
          </a:solidFill>
        </p:spPr>
        <p:txBody>
          <a:bodyPr wrap="none" rtlCol="0">
            <a:spAutoFit/>
          </a:bodyPr>
          <a:lstStyle/>
          <a:p>
            <a:r>
              <a:rPr lang="en-AU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&amp; from Heaven</a:t>
            </a:r>
          </a:p>
        </p:txBody>
      </p:sp>
    </p:spTree>
    <p:extLst>
      <p:ext uri="{BB962C8B-B14F-4D97-AF65-F5344CB8AC3E}">
        <p14:creationId xmlns:p14="http://schemas.microsoft.com/office/powerpoint/2010/main" xmlns="" val="2146361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4E869CD-B005-4D96-BCF5-EFAF91609A8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8410"/>
            <a:ext cx="4770161" cy="3429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C22E461-97FA-457E-AC70-A31F07CB2E5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80520" y="0"/>
            <a:ext cx="4532698" cy="3429000"/>
          </a:xfrm>
          <a:prstGeom prst="rect">
            <a:avLst/>
          </a:prstGeom>
        </p:spPr>
      </p:pic>
      <p:pic>
        <p:nvPicPr>
          <p:cNvPr id="7" name="Picture 2" descr="Image result for temple of the holy spirit fire in us">
            <a:extLst>
              <a:ext uri="{FF2B5EF4-FFF2-40B4-BE49-F238E27FC236}">
                <a16:creationId xmlns:a16="http://schemas.microsoft.com/office/drawing/2014/main" xmlns="" id="{17CDA107-3DBD-42B6-B023-8299F2CA3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0520" y="3437632"/>
            <a:ext cx="4532698" cy="3414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22AA144-4BAC-4158-A011-A26067E7A99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r="14401" b="9965"/>
          <a:stretch/>
        </p:blipFill>
        <p:spPr>
          <a:xfrm flipH="1">
            <a:off x="0" y="3410590"/>
            <a:ext cx="4680520" cy="340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299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hess board strategic men">
            <a:extLst>
              <a:ext uri="{FF2B5EF4-FFF2-40B4-BE49-F238E27FC236}">
                <a16:creationId xmlns:a16="http://schemas.microsoft.com/office/drawing/2014/main" xmlns="" id="{97CD12E1-8EF3-4488-9268-E161C3DA8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05" y="0"/>
            <a:ext cx="9133295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FEFDC15-C857-4AB7-9DCF-2D4232AB73E9}"/>
              </a:ext>
            </a:extLst>
          </p:cNvPr>
          <p:cNvSpPr txBox="1"/>
          <p:nvPr/>
        </p:nvSpPr>
        <p:spPr>
          <a:xfrm>
            <a:off x="467543" y="903714"/>
            <a:ext cx="8280921" cy="4647426"/>
          </a:xfrm>
          <a:prstGeom prst="rect">
            <a:avLst/>
          </a:prstGeom>
          <a:solidFill>
            <a:srgbClr val="7F7F7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A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STRATEGIC</a:t>
            </a:r>
            <a:endParaRPr lang="en-A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A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Men &amp; Women of Stature</a:t>
            </a:r>
          </a:p>
          <a:p>
            <a:pPr algn="ctr"/>
            <a:r>
              <a:rPr lang="en-AU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POSITIONED</a:t>
            </a:r>
            <a:endParaRPr lang="en-A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A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Prophetic Precision</a:t>
            </a:r>
          </a:p>
          <a:p>
            <a:pPr algn="ctr"/>
            <a:r>
              <a:rPr lang="en-AU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CREATING</a:t>
            </a:r>
            <a:endParaRPr lang="en-A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A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Significant moves</a:t>
            </a:r>
          </a:p>
          <a:p>
            <a:pPr algn="ctr">
              <a:spcAft>
                <a:spcPts val="1200"/>
              </a:spcAft>
            </a:pPr>
            <a:endParaRPr lang="en-A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42E3C27-E1EE-4B97-B20C-24E11D2691E6}"/>
              </a:ext>
            </a:extLst>
          </p:cNvPr>
          <p:cNvSpPr txBox="1"/>
          <p:nvPr/>
        </p:nvSpPr>
        <p:spPr>
          <a:xfrm>
            <a:off x="467544" y="116632"/>
            <a:ext cx="8280921" cy="646331"/>
          </a:xfrm>
          <a:prstGeom prst="rect">
            <a:avLst/>
          </a:prstGeom>
          <a:solidFill>
            <a:srgbClr val="7F7F7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Theme 2018</a:t>
            </a:r>
          </a:p>
        </p:txBody>
      </p:sp>
    </p:spTree>
    <p:extLst>
      <p:ext uri="{BB962C8B-B14F-4D97-AF65-F5344CB8AC3E}">
        <p14:creationId xmlns:p14="http://schemas.microsoft.com/office/powerpoint/2010/main" xmlns="" val="659430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F83FA8-46FE-4A2C-BDAE-128448E8B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7FFD74C3-A903-44A2-B1F5-320BDB7A46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-10028"/>
            <a:ext cx="9144000" cy="58152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66E7B57-B427-4785-8E9F-489EF455563E}"/>
              </a:ext>
            </a:extLst>
          </p:cNvPr>
          <p:cNvSpPr txBox="1"/>
          <p:nvPr/>
        </p:nvSpPr>
        <p:spPr>
          <a:xfrm>
            <a:off x="179512" y="188640"/>
            <a:ext cx="8784975" cy="5403082"/>
          </a:xfrm>
          <a:prstGeom prst="rect">
            <a:avLst/>
          </a:prstGeom>
          <a:solidFill>
            <a:srgbClr val="7F7F7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A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A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Our God reigns</a:t>
            </a:r>
          </a:p>
          <a:p>
            <a:pPr algn="ctr">
              <a:lnSpc>
                <a:spcPct val="140000"/>
              </a:lnSpc>
            </a:pPr>
            <a:r>
              <a:rPr lang="en-AU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heavens are opened</a:t>
            </a:r>
          </a:p>
          <a:p>
            <a:pPr algn="ctr">
              <a:lnSpc>
                <a:spcPct val="140000"/>
              </a:lnSpc>
            </a:pPr>
            <a:r>
              <a:rPr lang="en-AU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 Spirit demonstration</a:t>
            </a:r>
          </a:p>
          <a:p>
            <a:pPr algn="ctr">
              <a:lnSpc>
                <a:spcPct val="140000"/>
              </a:lnSpc>
            </a:pPr>
            <a:r>
              <a:rPr lang="en-AU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Empowering His people</a:t>
            </a:r>
          </a:p>
          <a:p>
            <a:pPr algn="ctr">
              <a:lnSpc>
                <a:spcPct val="140000"/>
              </a:lnSpc>
            </a:pPr>
            <a:r>
              <a:rPr lang="en-AU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 do an impregnable work</a:t>
            </a:r>
            <a:endParaRPr lang="en-A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0420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425B82-7367-400F-9609-8E35AC5B9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House of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39195A-6081-41FC-A89C-8C7A91297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7403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AU" b="1" dirty="0"/>
              <a:t>1. Jesus is Building His Church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AU" b="1" dirty="0"/>
              <a:t>2. Jesus is Measuring His Church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AU" b="1" dirty="0"/>
              <a:t>3. Jesus is Setting Order in His Church: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AU" sz="3200" dirty="0"/>
              <a:t>Structure (The 5 Who’s; 1 Cor 12)</a:t>
            </a:r>
            <a:br>
              <a:rPr lang="en-AU" sz="3200" dirty="0"/>
            </a:br>
            <a:r>
              <a:rPr lang="en-AU" sz="3200" dirty="0"/>
              <a:t>Chain of authority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AU" sz="3200" dirty="0"/>
              <a:t>Correction (Discipline; Heb 12:5-7) </a:t>
            </a:r>
            <a:br>
              <a:rPr lang="en-AU" sz="3200" dirty="0"/>
            </a:br>
            <a:r>
              <a:rPr lang="en-AU" sz="3200" dirty="0"/>
              <a:t>Hear and change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AU" sz="3200" dirty="0"/>
              <a:t>Shaking (To prepare us; Heb 12:26-27)</a:t>
            </a:r>
            <a:br>
              <a:rPr lang="en-AU" sz="3200" dirty="0"/>
            </a:br>
            <a:r>
              <a:rPr lang="en-AU" sz="3200" dirty="0"/>
              <a:t>Religion, Pride, Idolatry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B1383F1-A2CA-47D2-BE9D-A15AB09248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57409" b="16245"/>
          <a:stretch/>
        </p:blipFill>
        <p:spPr>
          <a:xfrm>
            <a:off x="7020272" y="47362"/>
            <a:ext cx="2100064" cy="239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662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B338B8-1A17-4930-BB21-A66A4CB47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1) Forsake foolish 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911C96-5A8F-4C31-967A-2F0EF4099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a) Does not know God</a:t>
            </a:r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934790D-BC06-4A85-9DBE-1AEBB23FA3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393"/>
          <a:stretch/>
        </p:blipFill>
        <p:spPr>
          <a:xfrm>
            <a:off x="4412285" y="2537058"/>
            <a:ext cx="4840235" cy="434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6105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B338B8-1A17-4930-BB21-A66A4CB47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1) Forsake foolish 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911C96-5A8F-4C31-967A-2F0EF4099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/>
          <a:lstStyle/>
          <a:p>
            <a:pPr marL="514350" indent="-514350">
              <a:buAutoNum type="alphaLcParenR"/>
            </a:pPr>
            <a:r>
              <a:rPr lang="en-AU" dirty="0"/>
              <a:t>Does not know God</a:t>
            </a:r>
          </a:p>
          <a:p>
            <a:pPr marL="514350" indent="-514350">
              <a:buAutoNum type="alphaLcParenR"/>
            </a:pPr>
            <a:r>
              <a:rPr lang="en-AU" dirty="0"/>
              <a:t>Does not do what he hears</a:t>
            </a:r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A3B770B-E893-4FC3-AF16-731962B2FE4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1621" y="3068960"/>
            <a:ext cx="4802380" cy="377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2508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B338B8-1A17-4930-BB21-A66A4CB47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1) Forsake foolish 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911C96-5A8F-4C31-967A-2F0EF4099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/>
          <a:lstStyle/>
          <a:p>
            <a:pPr marL="514350" indent="-514350">
              <a:buAutoNum type="alphaLcParenR"/>
            </a:pPr>
            <a:r>
              <a:rPr lang="en-AU" dirty="0"/>
              <a:t>Does not know God</a:t>
            </a:r>
          </a:p>
          <a:p>
            <a:pPr marL="514350" indent="-514350">
              <a:buAutoNum type="alphaLcParenR"/>
            </a:pPr>
            <a:r>
              <a:rPr lang="en-AU" dirty="0"/>
              <a:t>Does not do what he hears</a:t>
            </a:r>
          </a:p>
          <a:p>
            <a:pPr marL="514350" indent="-514350">
              <a:buAutoNum type="alphaLcParenR"/>
            </a:pPr>
            <a:r>
              <a:rPr lang="en-AU" dirty="0"/>
              <a:t>Does not heed counsel</a:t>
            </a:r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</p:txBody>
      </p:sp>
      <p:pic>
        <p:nvPicPr>
          <p:cNvPr id="5" name="Picture 2" descr="Related image">
            <a:extLst>
              <a:ext uri="{FF2B5EF4-FFF2-40B4-BE49-F238E27FC236}">
                <a16:creationId xmlns:a16="http://schemas.microsoft.com/office/drawing/2014/main" xmlns="" id="{3F28C2D9-CA22-48F0-B7B3-56E225F08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411790"/>
            <a:ext cx="4796408" cy="344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69960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EA4D564-676F-4BE6-8BD7-1AC619BE0596}"/>
              </a:ext>
            </a:extLst>
          </p:cNvPr>
          <p:cNvSpPr/>
          <p:nvPr/>
        </p:nvSpPr>
        <p:spPr>
          <a:xfrm>
            <a:off x="1259632" y="5013176"/>
            <a:ext cx="684076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/>
              <a:t>FOUNDATION (ROCK) = JESUS CHRIST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E0C063A-0F16-4818-A7E3-1B81D02B134C}"/>
              </a:ext>
            </a:extLst>
          </p:cNvPr>
          <p:cNvSpPr/>
          <p:nvPr/>
        </p:nvSpPr>
        <p:spPr>
          <a:xfrm>
            <a:off x="1259632" y="2636912"/>
            <a:ext cx="936104" cy="23762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AU" sz="2800" b="1" dirty="0">
                <a:solidFill>
                  <a:sysClr val="windowText" lastClr="000000"/>
                </a:solidFill>
              </a:rPr>
              <a:t>HEAR &amp; DO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87DD57E-7A7C-4A35-8816-2649FE82BCAC}"/>
              </a:ext>
            </a:extLst>
          </p:cNvPr>
          <p:cNvSpPr/>
          <p:nvPr/>
        </p:nvSpPr>
        <p:spPr>
          <a:xfrm>
            <a:off x="7164288" y="2636912"/>
            <a:ext cx="936104" cy="23762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AU" sz="2800" b="1" dirty="0">
                <a:solidFill>
                  <a:sysClr val="windowText" lastClr="000000"/>
                </a:solidFill>
              </a:rPr>
              <a:t>HEAR &amp; DO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E07C84C8-98FC-42DE-B02B-B6A6C4CF04A3}"/>
              </a:ext>
            </a:extLst>
          </p:cNvPr>
          <p:cNvGrpSpPr/>
          <p:nvPr/>
        </p:nvGrpSpPr>
        <p:grpSpPr>
          <a:xfrm>
            <a:off x="251520" y="836712"/>
            <a:ext cx="8856984" cy="2232248"/>
            <a:chOff x="251520" y="692696"/>
            <a:chExt cx="8856984" cy="223224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BDAF70FA-D79A-4F35-97DF-E59C621F02B3}"/>
                </a:ext>
              </a:extLst>
            </p:cNvPr>
            <p:cNvCxnSpPr/>
            <p:nvPr/>
          </p:nvCxnSpPr>
          <p:spPr>
            <a:xfrm flipV="1">
              <a:off x="251520" y="692696"/>
              <a:ext cx="4464496" cy="2232248"/>
            </a:xfrm>
            <a:prstGeom prst="line">
              <a:avLst/>
            </a:prstGeom>
            <a:ln w="149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6917A2AC-6E81-4860-BA0E-3A9B686F9B01}"/>
                </a:ext>
              </a:extLst>
            </p:cNvPr>
            <p:cNvCxnSpPr>
              <a:cxnSpLocks/>
            </p:cNvCxnSpPr>
            <p:nvPr/>
          </p:nvCxnSpPr>
          <p:spPr>
            <a:xfrm>
              <a:off x="4644008" y="692696"/>
              <a:ext cx="4464496" cy="2232248"/>
            </a:xfrm>
            <a:prstGeom prst="line">
              <a:avLst/>
            </a:prstGeom>
            <a:ln w="149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ardrop 1">
            <a:extLst>
              <a:ext uri="{FF2B5EF4-FFF2-40B4-BE49-F238E27FC236}">
                <a16:creationId xmlns:a16="http://schemas.microsoft.com/office/drawing/2014/main" xmlns="" id="{56B2C613-0E82-4DB8-85FF-3B2F83F1FDB0}"/>
              </a:ext>
            </a:extLst>
          </p:cNvPr>
          <p:cNvSpPr/>
          <p:nvPr/>
        </p:nvSpPr>
        <p:spPr>
          <a:xfrm rot="18937942">
            <a:off x="529507" y="1276436"/>
            <a:ext cx="360040" cy="324036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ardrop 11">
            <a:extLst>
              <a:ext uri="{FF2B5EF4-FFF2-40B4-BE49-F238E27FC236}">
                <a16:creationId xmlns:a16="http://schemas.microsoft.com/office/drawing/2014/main" xmlns="" id="{AB54C3A9-D8BD-48EC-98EA-D110F95DA8C6}"/>
              </a:ext>
            </a:extLst>
          </p:cNvPr>
          <p:cNvSpPr/>
          <p:nvPr/>
        </p:nvSpPr>
        <p:spPr>
          <a:xfrm rot="18937942">
            <a:off x="1125660" y="628365"/>
            <a:ext cx="360040" cy="324036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Teardrop 12">
            <a:extLst>
              <a:ext uri="{FF2B5EF4-FFF2-40B4-BE49-F238E27FC236}">
                <a16:creationId xmlns:a16="http://schemas.microsoft.com/office/drawing/2014/main" xmlns="" id="{8773604E-0AB8-4FE3-A446-7F69E62BC5FF}"/>
              </a:ext>
            </a:extLst>
          </p:cNvPr>
          <p:cNvSpPr/>
          <p:nvPr/>
        </p:nvSpPr>
        <p:spPr>
          <a:xfrm rot="18937942">
            <a:off x="1701724" y="1581236"/>
            <a:ext cx="360040" cy="324036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ardrop 13">
            <a:extLst>
              <a:ext uri="{FF2B5EF4-FFF2-40B4-BE49-F238E27FC236}">
                <a16:creationId xmlns:a16="http://schemas.microsoft.com/office/drawing/2014/main" xmlns="" id="{1B9A9B2F-9D1F-4517-9671-339FCA85CBC7}"/>
              </a:ext>
            </a:extLst>
          </p:cNvPr>
          <p:cNvSpPr/>
          <p:nvPr/>
        </p:nvSpPr>
        <p:spPr>
          <a:xfrm rot="18937942">
            <a:off x="2853852" y="1132421"/>
            <a:ext cx="360040" cy="324036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xmlns="" id="{DEDA465D-DB7F-4788-B322-825CEE7B23FF}"/>
              </a:ext>
            </a:extLst>
          </p:cNvPr>
          <p:cNvSpPr/>
          <p:nvPr/>
        </p:nvSpPr>
        <p:spPr>
          <a:xfrm rot="18937942">
            <a:off x="6074123" y="988404"/>
            <a:ext cx="360040" cy="324036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Teardrop 15">
            <a:extLst>
              <a:ext uri="{FF2B5EF4-FFF2-40B4-BE49-F238E27FC236}">
                <a16:creationId xmlns:a16="http://schemas.microsoft.com/office/drawing/2014/main" xmlns="" id="{6EE763CE-D8DD-4F53-A9D4-4C9F7D6244BE}"/>
              </a:ext>
            </a:extLst>
          </p:cNvPr>
          <p:cNvSpPr/>
          <p:nvPr/>
        </p:nvSpPr>
        <p:spPr>
          <a:xfrm rot="18937942">
            <a:off x="6670276" y="340333"/>
            <a:ext cx="360040" cy="324036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Teardrop 16">
            <a:extLst>
              <a:ext uri="{FF2B5EF4-FFF2-40B4-BE49-F238E27FC236}">
                <a16:creationId xmlns:a16="http://schemas.microsoft.com/office/drawing/2014/main" xmlns="" id="{4F2705FD-B351-491B-874C-ECA8477DC0B3}"/>
              </a:ext>
            </a:extLst>
          </p:cNvPr>
          <p:cNvSpPr/>
          <p:nvPr/>
        </p:nvSpPr>
        <p:spPr>
          <a:xfrm rot="18937942">
            <a:off x="7246340" y="1293204"/>
            <a:ext cx="360040" cy="324036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Teardrop 17">
            <a:extLst>
              <a:ext uri="{FF2B5EF4-FFF2-40B4-BE49-F238E27FC236}">
                <a16:creationId xmlns:a16="http://schemas.microsoft.com/office/drawing/2014/main" xmlns="" id="{E3F78252-6E40-4E91-8EC6-3A509A18FA29}"/>
              </a:ext>
            </a:extLst>
          </p:cNvPr>
          <p:cNvSpPr/>
          <p:nvPr/>
        </p:nvSpPr>
        <p:spPr>
          <a:xfrm rot="18937942">
            <a:off x="8398468" y="844389"/>
            <a:ext cx="360040" cy="324036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Teardrop 18">
            <a:extLst>
              <a:ext uri="{FF2B5EF4-FFF2-40B4-BE49-F238E27FC236}">
                <a16:creationId xmlns:a16="http://schemas.microsoft.com/office/drawing/2014/main" xmlns="" id="{A300AA77-7871-4DA9-89B3-48C8DC44E815}"/>
              </a:ext>
            </a:extLst>
          </p:cNvPr>
          <p:cNvSpPr/>
          <p:nvPr/>
        </p:nvSpPr>
        <p:spPr>
          <a:xfrm rot="18937942">
            <a:off x="8378380" y="1945159"/>
            <a:ext cx="360040" cy="324036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eardrop 19">
            <a:extLst>
              <a:ext uri="{FF2B5EF4-FFF2-40B4-BE49-F238E27FC236}">
                <a16:creationId xmlns:a16="http://schemas.microsoft.com/office/drawing/2014/main" xmlns="" id="{092F2C4F-292D-4EB4-BB7E-BFBFA629A35F}"/>
              </a:ext>
            </a:extLst>
          </p:cNvPr>
          <p:cNvSpPr/>
          <p:nvPr/>
        </p:nvSpPr>
        <p:spPr>
          <a:xfrm rot="18937942">
            <a:off x="3625852" y="484349"/>
            <a:ext cx="360040" cy="324036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983CDA53-3DF7-4FF7-8C3C-D1EE3AA64054}"/>
              </a:ext>
            </a:extLst>
          </p:cNvPr>
          <p:cNvGrpSpPr/>
          <p:nvPr/>
        </p:nvGrpSpPr>
        <p:grpSpPr>
          <a:xfrm>
            <a:off x="90736" y="2636912"/>
            <a:ext cx="1384920" cy="2388037"/>
            <a:chOff x="-53280" y="2708920"/>
            <a:chExt cx="1384920" cy="238803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99030106-2480-4CD9-B2EB-C793D664A468}"/>
                </a:ext>
              </a:extLst>
            </p:cNvPr>
            <p:cNvSpPr txBox="1"/>
            <p:nvPr/>
          </p:nvSpPr>
          <p:spPr>
            <a:xfrm flipH="1">
              <a:off x="-53280" y="3527297"/>
              <a:ext cx="10801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9600" b="1" dirty="0"/>
                <a:t>~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921F573F-1E56-4128-9D2C-91DE197DF950}"/>
                </a:ext>
              </a:extLst>
            </p:cNvPr>
            <p:cNvSpPr txBox="1"/>
            <p:nvPr/>
          </p:nvSpPr>
          <p:spPr>
            <a:xfrm flipH="1">
              <a:off x="107504" y="3140968"/>
              <a:ext cx="10801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9600" dirty="0"/>
                <a:t>~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402BAE76-51A3-4A5E-A885-4EC153C48953}"/>
                </a:ext>
              </a:extLst>
            </p:cNvPr>
            <p:cNvSpPr txBox="1"/>
            <p:nvPr/>
          </p:nvSpPr>
          <p:spPr>
            <a:xfrm flipH="1">
              <a:off x="251520" y="2708920"/>
              <a:ext cx="10801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9600" b="1" dirty="0"/>
                <a:t>~</a:t>
              </a: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0DEBF614-4E0C-4692-8635-D9AC9FB4D0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47118"/>
          <a:stretch/>
        </p:blipFill>
        <p:spPr>
          <a:xfrm>
            <a:off x="0" y="5644480"/>
            <a:ext cx="9144000" cy="1226387"/>
          </a:xfrm>
          <a:prstGeom prst="rect">
            <a:avLst/>
          </a:prstGeom>
        </p:spPr>
      </p:pic>
      <p:sp>
        <p:nvSpPr>
          <p:cNvPr id="28" name="Smiley Face 27">
            <a:extLst>
              <a:ext uri="{FF2B5EF4-FFF2-40B4-BE49-F238E27FC236}">
                <a16:creationId xmlns:a16="http://schemas.microsoft.com/office/drawing/2014/main" xmlns="" id="{5AC2ACB0-6245-4017-99B1-6B58ABB5C9FD}"/>
              </a:ext>
            </a:extLst>
          </p:cNvPr>
          <p:cNvSpPr/>
          <p:nvPr/>
        </p:nvSpPr>
        <p:spPr>
          <a:xfrm>
            <a:off x="3922268" y="2815146"/>
            <a:ext cx="1515488" cy="1368152"/>
          </a:xfrm>
          <a:prstGeom prst="smileyFac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078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repeatCount="indefinite" accel="20000" decel="2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repeatCount="indefinite" accel="20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repeatCount="indefinite" accel="20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repeatCount="indefinite" accel="20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repeatCount="indefinite" accel="20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repeatCount="indefinite" accel="20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repeatCount="indefinite" accel="20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repeatCount="indefinite" accel="20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repeatCount="indefinite" accel="20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repeatCount="indefinite" accel="20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2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B338B8-1A17-4930-BB21-A66A4CB47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2) Forsake childish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911C96-5A8F-4C31-967A-2F0EF4099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/>
          <a:lstStyle/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07AC4145-F465-4E14-ABA2-2C4F0A6189B0}"/>
              </a:ext>
            </a:extLst>
          </p:cNvPr>
          <p:cNvSpPr txBox="1">
            <a:spLocks/>
          </p:cNvSpPr>
          <p:nvPr/>
        </p:nvSpPr>
        <p:spPr>
          <a:xfrm>
            <a:off x="251520" y="1102350"/>
            <a:ext cx="8568952" cy="5206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AU" b="1" dirty="0"/>
              <a:t>Selfish thoughts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AU" b="1" dirty="0"/>
              <a:t>Carnal minded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AU" b="1" dirty="0"/>
              <a:t>Easily led astray </a:t>
            </a:r>
            <a:br>
              <a:rPr lang="en-AU" b="1" dirty="0"/>
            </a:br>
            <a:r>
              <a:rPr lang="en-AU" b="1" dirty="0"/>
              <a:t/>
            </a:r>
            <a:br>
              <a:rPr lang="en-AU" b="1" dirty="0"/>
            </a:br>
            <a:r>
              <a:rPr lang="en-AU" dirty="0"/>
              <a:t>Eph 4:14 - that we should no longer be children, tossed to and </a:t>
            </a:r>
            <a:r>
              <a:rPr lang="en-AU" dirty="0" err="1"/>
              <a:t>fro</a:t>
            </a:r>
            <a:r>
              <a:rPr lang="en-AU" dirty="0"/>
              <a:t> and carried about with every wind of doctrine, by the trickery of men, in the cunning craftiness of deceitful plotting.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en-AU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en-AU" dirty="0"/>
          </a:p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2A5A71D-7EF8-4745-AE8F-D47ED99CCB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7281" r="17454" b="17751"/>
          <a:stretch/>
        </p:blipFill>
        <p:spPr>
          <a:xfrm>
            <a:off x="6372200" y="980728"/>
            <a:ext cx="2808312" cy="230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982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B338B8-1A17-4930-BB21-A66A4CB47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2) Childish vs childlike 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911C96-5A8F-4C31-967A-2F0EF4099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/>
          <a:lstStyle/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endParaRPr lang="en-AU" b="1" baseline="30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07AC4145-F465-4E14-ABA2-2C4F0A6189B0}"/>
              </a:ext>
            </a:extLst>
          </p:cNvPr>
          <p:cNvSpPr txBox="1">
            <a:spLocks/>
          </p:cNvSpPr>
          <p:nvPr/>
        </p:nvSpPr>
        <p:spPr>
          <a:xfrm>
            <a:off x="251520" y="1102350"/>
            <a:ext cx="8568952" cy="52069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AU" b="1" dirty="0"/>
              <a:t>Wants to know the truth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AU" b="1" dirty="0"/>
              <a:t>Humble to trust their parents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AU" b="1" dirty="0"/>
              <a:t>Find satisfaction with their parents</a:t>
            </a:r>
            <a:br>
              <a:rPr lang="en-AU" b="1" dirty="0"/>
            </a:br>
            <a:r>
              <a:rPr lang="en-AU" sz="1700" b="1" dirty="0"/>
              <a:t/>
            </a:r>
            <a:br>
              <a:rPr lang="en-AU" sz="1700" b="1" dirty="0"/>
            </a:br>
            <a:r>
              <a:rPr lang="en-AU" dirty="0"/>
              <a:t>Matt 18:3-4 - “Assuredly, I say to you, unless you are converted and become as little children, you will by no means enter the kingdom of heaven. 4 Therefore whoever humbles himself as this</a:t>
            </a:r>
            <a:br>
              <a:rPr lang="en-AU" dirty="0"/>
            </a:br>
            <a:r>
              <a:rPr lang="en-AU" dirty="0"/>
              <a:t>little child is the greatest in the </a:t>
            </a:r>
            <a:br>
              <a:rPr lang="en-AU" dirty="0"/>
            </a:br>
            <a:r>
              <a:rPr lang="en-AU" dirty="0"/>
              <a:t>kingdom of heaven.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en-AU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en-AU" dirty="0"/>
          </a:p>
          <a:p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FFE6D84-77F3-4F14-BA95-9B065B962DE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6977" y="1013564"/>
            <a:ext cx="1511527" cy="22714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0374741-97B1-451A-A69F-4C86B36D91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26863"/>
          <a:stretch/>
        </p:blipFill>
        <p:spPr>
          <a:xfrm>
            <a:off x="6948265" y="5096159"/>
            <a:ext cx="2195736" cy="174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653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E6C92F-DFBE-44D3-A62F-E4C92DF30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3) Forsake worldly 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ACE03D-B460-4B52-A5B9-40E49C4D7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/>
              <a:t>Col 3:2-3 - </a:t>
            </a:r>
            <a:r>
              <a:rPr lang="en-AU" baseline="30000" dirty="0"/>
              <a:t>2</a:t>
            </a:r>
            <a:r>
              <a:rPr lang="en-AU" dirty="0"/>
              <a:t> Set your mind on things above, not on things on the earth. </a:t>
            </a:r>
            <a:r>
              <a:rPr lang="en-AU" baseline="30000" dirty="0"/>
              <a:t>3</a:t>
            </a:r>
            <a:r>
              <a:rPr lang="en-AU" dirty="0"/>
              <a:t> For you died, and your life is hidden with Christ in God.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Set your affection = </a:t>
            </a:r>
            <a:r>
              <a:rPr lang="en-AU" i="1" dirty="0"/>
              <a:t>to exercise the mind, that is, entertain or have a sentiment or opinion; by implication to be (mentally) disposed (more or less earnestly in a certain direction); intensively to interest oneself in (with concern or obedience)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978626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35515B-1FCF-4BF5-AAB2-55004D55B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Set our minds on things above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05E307-5853-407F-AB6A-547F02BDA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1) Look at life from God’s perspective</a:t>
            </a:r>
          </a:p>
          <a:p>
            <a:pPr marL="0" indent="0">
              <a:buNone/>
            </a:pPr>
            <a:r>
              <a:rPr lang="en-AU" dirty="0"/>
              <a:t>2) And to seek after what He desires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ECB6757-97BD-45F9-83C5-1CF0A893CDC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671429"/>
            <a:ext cx="482453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330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94A43A-B156-488C-A72B-64DCCA305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1) Look from God’s perspective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DC88348-70D2-4CDD-89FA-237BD1A0A5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770960"/>
            <a:ext cx="7092280" cy="50702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1A85833-6294-4EE9-9D1C-8B62E16A5538}"/>
              </a:ext>
            </a:extLst>
          </p:cNvPr>
          <p:cNvSpPr txBox="1"/>
          <p:nvPr/>
        </p:nvSpPr>
        <p:spPr>
          <a:xfrm>
            <a:off x="594618" y="1103656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/>
              <a:t>Isa 55:9</a:t>
            </a:r>
          </a:p>
        </p:txBody>
      </p:sp>
    </p:spTree>
    <p:extLst>
      <p:ext uri="{BB962C8B-B14F-4D97-AF65-F5344CB8AC3E}">
        <p14:creationId xmlns:p14="http://schemas.microsoft.com/office/powerpoint/2010/main" xmlns="" val="2341339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BD9C60-734D-4CF6-8EAE-03CB303B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2) Seek after what He desires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690E4069-6632-4EAD-B2E8-16F3C18BEB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b="9313"/>
          <a:stretch/>
        </p:blipFill>
        <p:spPr>
          <a:xfrm>
            <a:off x="0" y="1700808"/>
            <a:ext cx="6279868" cy="51404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771C7C5-42AA-4372-8EE1-F95B9D826A58}"/>
              </a:ext>
            </a:extLst>
          </p:cNvPr>
          <p:cNvSpPr txBox="1"/>
          <p:nvPr/>
        </p:nvSpPr>
        <p:spPr>
          <a:xfrm>
            <a:off x="594618" y="1103656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/>
              <a:t>Matt 6:33</a:t>
            </a:r>
          </a:p>
        </p:txBody>
      </p:sp>
    </p:spTree>
    <p:extLst>
      <p:ext uri="{BB962C8B-B14F-4D97-AF65-F5344CB8AC3E}">
        <p14:creationId xmlns:p14="http://schemas.microsoft.com/office/powerpoint/2010/main" xmlns="" val="188615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BD9C60-734D-4CF6-8EAE-03CB303B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2) Seek after what He desires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75D27B8-328E-4325-B680-ED78684D0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16" y="1069514"/>
            <a:ext cx="8712968" cy="5445289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Col 3:3a For you died, 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Col 3:3b and your life is hidden with Christ in God</a:t>
            </a:r>
          </a:p>
        </p:txBody>
      </p:sp>
    </p:spTree>
    <p:extLst>
      <p:ext uri="{BB962C8B-B14F-4D97-AF65-F5344CB8AC3E}">
        <p14:creationId xmlns:p14="http://schemas.microsoft.com/office/powerpoint/2010/main" xmlns="" val="562641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E6C92F-DFBE-44D3-A62F-E4C92DF30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Steps of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ACE03D-B460-4B52-A5B9-40E49C4D7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AU" dirty="0"/>
              <a:t>Die daily (Rom 12:1-2)</a:t>
            </a:r>
          </a:p>
          <a:p>
            <a:pPr marL="514350" indent="-514350">
              <a:buAutoNum type="arabicParenR"/>
            </a:pPr>
            <a:r>
              <a:rPr lang="en-AU" dirty="0"/>
              <a:t>Recognise that God is ‘bigger’ than us (Prov 3:5-6)</a:t>
            </a:r>
          </a:p>
          <a:p>
            <a:pPr marL="514350" indent="-514350">
              <a:buAutoNum type="arabicParenR"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0DBB574-4C4A-493B-8BFD-F6483B0301A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2420888"/>
            <a:ext cx="5580112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5457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E6C92F-DFBE-44D3-A62F-E4C92DF30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Steps of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ACE03D-B460-4B52-A5B9-40E49C4D7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AU" dirty="0"/>
              <a:t>Die daily (Rom 12:1-2)</a:t>
            </a:r>
          </a:p>
          <a:p>
            <a:pPr marL="514350" indent="-514350">
              <a:buAutoNum type="arabicParenR"/>
            </a:pPr>
            <a:r>
              <a:rPr lang="en-AU" dirty="0"/>
              <a:t>Recognise that God is ‘bigger’ than us (Prov 3:5-6)</a:t>
            </a:r>
          </a:p>
          <a:p>
            <a:pPr marL="514350" indent="-514350">
              <a:buAutoNum type="arabicParenR"/>
            </a:pPr>
            <a:r>
              <a:rPr lang="en-AU" dirty="0"/>
              <a:t>Listen to His voice (Ps 46:10)</a:t>
            </a:r>
          </a:p>
          <a:p>
            <a:pPr marL="514350" indent="-514350">
              <a:buAutoNum type="arabicParenR"/>
            </a:pPr>
            <a:r>
              <a:rPr lang="en-AU" dirty="0"/>
              <a:t>Put on His armour (Eph 6:13-18)</a:t>
            </a:r>
          </a:p>
          <a:p>
            <a:pPr marL="514350" indent="-514350">
              <a:buAutoNum type="arabicParenR"/>
            </a:pPr>
            <a:endParaRPr lang="en-AU" dirty="0"/>
          </a:p>
          <a:p>
            <a:pPr marL="514350" indent="-514350">
              <a:buAutoNum type="arabicParenR"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D41631C-BDE5-4D8D-A7CE-540BE53AC33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4127478"/>
            <a:ext cx="4427984" cy="269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3251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E6C92F-DFBE-44D3-A62F-E4C92DF30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Steps of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ACE03D-B460-4B52-A5B9-40E49C4D7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AU" dirty="0"/>
              <a:t>Die daily (Rom 12:1-2)</a:t>
            </a:r>
          </a:p>
          <a:p>
            <a:pPr marL="514350" indent="-514350">
              <a:buAutoNum type="arabicParenR"/>
            </a:pPr>
            <a:r>
              <a:rPr lang="en-AU" dirty="0"/>
              <a:t>Recognise that God is </a:t>
            </a:r>
            <a:br>
              <a:rPr lang="en-AU" dirty="0"/>
            </a:br>
            <a:r>
              <a:rPr lang="en-AU" dirty="0"/>
              <a:t>‘bigger’ than us (Prov 3:5-6)</a:t>
            </a:r>
          </a:p>
          <a:p>
            <a:pPr marL="514350" indent="-514350">
              <a:buAutoNum type="arabicParenR"/>
            </a:pPr>
            <a:r>
              <a:rPr lang="en-AU" dirty="0"/>
              <a:t>Listen to His voice (Ps 46:10)</a:t>
            </a:r>
          </a:p>
          <a:p>
            <a:pPr marL="514350" indent="-514350">
              <a:buAutoNum type="arabicParenR"/>
            </a:pPr>
            <a:r>
              <a:rPr lang="en-AU" dirty="0"/>
              <a:t>Put on His armour (Eph 6:13-18)</a:t>
            </a:r>
          </a:p>
          <a:p>
            <a:pPr marL="514350" indent="-514350">
              <a:buAutoNum type="arabicParenR"/>
            </a:pPr>
            <a:r>
              <a:rPr lang="en-AU" dirty="0"/>
              <a:t>Guard our heart (Prov 4:23)</a:t>
            </a:r>
          </a:p>
          <a:p>
            <a:pPr marL="514350" indent="-514350">
              <a:buAutoNum type="arabicParenR"/>
            </a:pPr>
            <a:endParaRPr lang="en-AU" dirty="0"/>
          </a:p>
          <a:p>
            <a:pPr marL="514350" indent="-514350">
              <a:buAutoNum type="arabicParenR"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B848158-ED12-46DC-8172-4FB6E8FE13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33593"/>
          <a:stretch/>
        </p:blipFill>
        <p:spPr>
          <a:xfrm>
            <a:off x="6372200" y="4122443"/>
            <a:ext cx="2771800" cy="2762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6FC15B7-CF96-49E5-86B1-9929DFDB432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4791388"/>
            <a:ext cx="6372200" cy="209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8755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8137</TotalTime>
  <Words>389</Words>
  <Application>Microsoft Office PowerPoint</Application>
  <PresentationFormat>On-screen Show (4:3)</PresentationFormat>
  <Paragraphs>123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Mature Sons of the House: Set your mind on things above </vt:lpstr>
      <vt:lpstr>Slide 2</vt:lpstr>
      <vt:lpstr>Slide 3</vt:lpstr>
      <vt:lpstr>Slide 4</vt:lpstr>
      <vt:lpstr>Slide 5</vt:lpstr>
      <vt:lpstr>The House of God</vt:lpstr>
      <vt:lpstr>1) Forsake foolish ways</vt:lpstr>
      <vt:lpstr>1) Forsake foolish ways</vt:lpstr>
      <vt:lpstr>1) Forsake foolish ways</vt:lpstr>
      <vt:lpstr>Slide 10</vt:lpstr>
      <vt:lpstr>2) Forsake childish thoughts</vt:lpstr>
      <vt:lpstr>2) Childish vs childlike faith</vt:lpstr>
      <vt:lpstr>3) Forsake worldly things</vt:lpstr>
      <vt:lpstr>Set our minds on things above</vt:lpstr>
      <vt:lpstr>1) Look from God’s perspective</vt:lpstr>
      <vt:lpstr>2) Seek after what He desires</vt:lpstr>
      <vt:lpstr>2) Seek after what He desires</vt:lpstr>
      <vt:lpstr>Steps of action</vt:lpstr>
      <vt:lpstr>Steps of action</vt:lpstr>
      <vt:lpstr>Steps of action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Karen</cp:lastModifiedBy>
  <cp:revision>153</cp:revision>
  <cp:lastPrinted>2016-05-21T23:01:06Z</cp:lastPrinted>
  <dcterms:created xsi:type="dcterms:W3CDTF">2014-04-01T16:35:38Z</dcterms:created>
  <dcterms:modified xsi:type="dcterms:W3CDTF">2018-12-16T13:11:42Z</dcterms:modified>
</cp:coreProperties>
</file>